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71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6" r:id="rId11"/>
    <p:sldId id="265" r:id="rId12"/>
    <p:sldId id="276" r:id="rId13"/>
    <p:sldId id="270" r:id="rId14"/>
    <p:sldId id="273" r:id="rId15"/>
    <p:sldId id="267" r:id="rId16"/>
    <p:sldId id="268" r:id="rId17"/>
    <p:sldId id="269" r:id="rId18"/>
    <p:sldId id="274" r:id="rId19"/>
    <p:sldId id="272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7" autoAdjust="0"/>
    <p:restoredTop sz="94660"/>
  </p:normalViewPr>
  <p:slideViewPr>
    <p:cSldViewPr>
      <p:cViewPr>
        <p:scale>
          <a:sx n="40" d="100"/>
          <a:sy n="40" d="100"/>
        </p:scale>
        <p:origin x="-3684" y="-1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9F5E3-8AE4-4D76-9349-D040286A0A1A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28135-0DD6-4169-89FA-4DDEF572CD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04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E0DC-2651-4BB3-A923-ECA5C6B70B4B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F4D87B0-F416-41BE-83E9-38110A14E9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E0DC-2651-4BB3-A923-ECA5C6B70B4B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87B0-F416-41BE-83E9-38110A14E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F4D87B0-F416-41BE-83E9-38110A14E9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E0DC-2651-4BB3-A923-ECA5C6B70B4B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E0DC-2651-4BB3-A923-ECA5C6B70B4B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F4D87B0-F416-41BE-83E9-38110A14E9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E0DC-2651-4BB3-A923-ECA5C6B70B4B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F4D87B0-F416-41BE-83E9-38110A14E9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200E0DC-2651-4BB3-A923-ECA5C6B70B4B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87B0-F416-41BE-83E9-38110A14E9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E0DC-2651-4BB3-A923-ECA5C6B70B4B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F4D87B0-F416-41BE-83E9-38110A14E9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E0DC-2651-4BB3-A923-ECA5C6B70B4B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F4D87B0-F416-41BE-83E9-38110A14E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E0DC-2651-4BB3-A923-ECA5C6B70B4B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F4D87B0-F416-41BE-83E9-38110A14E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F4D87B0-F416-41BE-83E9-38110A14E9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E0DC-2651-4BB3-A923-ECA5C6B70B4B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F4D87B0-F416-41BE-83E9-38110A14E9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200E0DC-2651-4BB3-A923-ECA5C6B70B4B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200E0DC-2651-4BB3-A923-ECA5C6B70B4B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F4D87B0-F416-41BE-83E9-38110A14E9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unitedwaybroward.org/health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microsoft.com/office/2007/relationships/media" Target="../media/media2.wav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audio" Target="../media/media2.wav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audio" Target="../media/media3.wav"/><Relationship Id="rId16" Type="http://schemas.openxmlformats.org/officeDocument/2006/relationships/image" Target="../media/image57.jpeg"/><Relationship Id="rId1" Type="http://schemas.microsoft.com/office/2007/relationships/media" Target="../media/media3.wav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11.pn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38200"/>
            <a:ext cx="8229600" cy="2209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 smtClean="0"/>
              <a:t>Senior Nutrition and Optimal Wellness</a:t>
            </a:r>
            <a:br>
              <a:rPr lang="en-US" sz="6600" dirty="0" smtClean="0"/>
            </a:br>
            <a:endParaRPr lang="en-US" sz="6600" dirty="0"/>
          </a:p>
        </p:txBody>
      </p:sp>
      <p:pic>
        <p:nvPicPr>
          <p:cNvPr id="29700" name="Picture 4" descr="http://www.bmow.org/wp-content/uploads/2010/03/SHN-CMYK-300x17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819400"/>
            <a:ext cx="5650783" cy="3352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Improvements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3581400" cy="5181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u="sng" dirty="0" smtClean="0"/>
              <a:t>Year 1</a:t>
            </a:r>
          </a:p>
          <a:p>
            <a:r>
              <a:rPr lang="en-US" sz="2600" dirty="0" smtClean="0"/>
              <a:t>Emphasis on fruits and vegetables</a:t>
            </a:r>
          </a:p>
          <a:p>
            <a:r>
              <a:rPr lang="en-US" sz="2600" dirty="0" smtClean="0"/>
              <a:t>Low utilization of recipes provided</a:t>
            </a:r>
          </a:p>
          <a:p>
            <a:r>
              <a:rPr lang="en-US" sz="2600" dirty="0" smtClean="0"/>
              <a:t>More marketing required to recruit Seniors. </a:t>
            </a:r>
          </a:p>
          <a:p>
            <a:r>
              <a:rPr lang="en-US" sz="2600" dirty="0" smtClean="0"/>
              <a:t>Recipes yielded 8-10 servings</a:t>
            </a:r>
          </a:p>
          <a:p>
            <a:r>
              <a:rPr lang="en-US" sz="2600" dirty="0" smtClean="0"/>
              <a:t>90% attendance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53000" y="1447800"/>
            <a:ext cx="38100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Year 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76800" y="2057400"/>
            <a:ext cx="3810000" cy="449580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/>
              <a:buChar char="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Emphasis on Dietary Guidelines for Older Americans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/>
              <a:buChar char="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Many Seniors reported using recipes in home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/>
              <a:buChar char="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requests for additional classes throughout community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/>
              <a:buChar char=""/>
              <a:tabLst/>
              <a:defRPr/>
            </a:pPr>
            <a:r>
              <a:rPr lang="en-US" sz="2900" dirty="0" smtClean="0">
                <a:solidFill>
                  <a:schemeClr val="bg2">
                    <a:lumMod val="10000"/>
                  </a:schemeClr>
                </a:solidFill>
              </a:rPr>
              <a:t>Recipes modified for 1-2 servings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/>
              <a:buChar char="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99% attendance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Impact thus Far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 smtClean="0"/>
              <a:t>“The entire concept of lecture/demonstration/ preparation and eating the final product has been a tremendous experience. I now expect to live ANOTHER 78 years.”</a:t>
            </a:r>
          </a:p>
          <a:p>
            <a:r>
              <a:rPr lang="en-US" i="1" dirty="0" smtClean="0"/>
              <a:t>“I learned when to take my medication.”</a:t>
            </a:r>
          </a:p>
          <a:p>
            <a:r>
              <a:rPr lang="en-US" i="1" dirty="0" smtClean="0"/>
              <a:t>“This was such an eye opener. This program saved my life. I had no idea how important it was to take my potassium.”</a:t>
            </a:r>
          </a:p>
          <a:p>
            <a:r>
              <a:rPr lang="en-US" i="1" dirty="0" smtClean="0"/>
              <a:t>“Thanks to this class my cholesterol went down 50 points.”</a:t>
            </a:r>
          </a:p>
          <a:p>
            <a:r>
              <a:rPr lang="en-US" i="1" dirty="0" smtClean="0"/>
              <a:t>“Ann taught me how to read nutrition labels and now I can find the right foods in the grocery store.”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Sustainability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Fee for Service </a:t>
            </a:r>
          </a:p>
          <a:p>
            <a:r>
              <a:rPr lang="en-US" dirty="0" smtClean="0"/>
              <a:t>Sponsors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Food Companies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Fitness Centers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Community  Service Groups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Corporate Office</a:t>
            </a:r>
          </a:p>
          <a:p>
            <a:r>
              <a:rPr lang="en-US" dirty="0" smtClean="0"/>
              <a:t>Partnership with Hospitals under the Affordability Care Act</a:t>
            </a:r>
          </a:p>
          <a:p>
            <a:r>
              <a:rPr lang="en-US" dirty="0" smtClean="0"/>
              <a:t>Grants from Insurance Companies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31648"/>
            <a:ext cx="8534400" cy="75895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Success Story</a:t>
            </a:r>
            <a:endParaRPr lang="en-US" sz="3600" b="1" dirty="0"/>
          </a:p>
        </p:txBody>
      </p:sp>
      <p:pic>
        <p:nvPicPr>
          <p:cNvPr id="1025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5222" y="1371600"/>
            <a:ext cx="375637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447800"/>
            <a:ext cx="3810000" cy="49530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Trudy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Was unable to grocery shop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Senior NOW Program </a:t>
            </a:r>
            <a:r>
              <a:rPr lang="en-US" sz="2400" dirty="0" err="1" smtClean="0"/>
              <a:t>ta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ught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her how to use the motorized cart in Publix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program facilitated personal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shopping assistance from Publix for her.</a:t>
            </a:r>
          </a:p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400" dirty="0" smtClean="0"/>
              <a:t>She said, “You have opened up my life, I can now shop for myself!”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7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2895600"/>
            <a:ext cx="8503920" cy="9875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i="1" dirty="0" smtClean="0"/>
              <a:t>A picture is worth 1,000 words</a:t>
            </a:r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val="2859255618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ol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81000" y="5638800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81000" y="5638800"/>
            <a:ext cx="609600" cy="609600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09800" y="67270"/>
            <a:ext cx="480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Class 1 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-76200"/>
            <a:ext cx="9144002" cy="6934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2286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4400" y="3810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62600" y="0"/>
            <a:ext cx="26098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90600" y="3352800"/>
            <a:ext cx="265665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811598">
            <a:off x="393370" y="569188"/>
            <a:ext cx="5478813" cy="409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34000" y="2286000"/>
            <a:ext cx="341488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086001">
            <a:off x="3132800" y="808569"/>
            <a:ext cx="5684461" cy="3008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" y="335280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8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4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971800" y="228600"/>
            <a:ext cx="3733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Class 2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28600" y="0"/>
            <a:ext cx="9525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3505200"/>
            <a:ext cx="418325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28600"/>
            <a:ext cx="5283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19812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35280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29200" y="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95600" y="2133600"/>
            <a:ext cx="2634678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48000" y="304800"/>
            <a:ext cx="30819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Class 3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152400"/>
            <a:ext cx="9144000" cy="7010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15048">
            <a:off x="203723" y="789014"/>
            <a:ext cx="4752913" cy="356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14325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31441">
            <a:off x="3457409" y="718979"/>
            <a:ext cx="5487385" cy="411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22860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 descr="http://3.bp.blogspot.com/_rfFv7nWCkd8/S7LD5NCeuiI/AAAAAAAAB5g/ohY6JopQgos/s1600/100_41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30700" y="3248025"/>
            <a:ext cx="4813300" cy="36099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590800" y="5934670"/>
            <a:ext cx="3505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Class 4</a:t>
            </a:r>
            <a:endParaRPr lang="en-US" sz="5400" b="1" cap="none" spc="0" dirty="0">
              <a:ln w="1143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22800" cy="357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200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810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155009"/>
            <a:ext cx="3505200" cy="281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4800" y="30861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" y="3124200"/>
            <a:ext cx="28003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2286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mp and Circumstan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8600" y="5943600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490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990600" y="5334000"/>
            <a:ext cx="7383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Class 5—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Graduation</a:t>
            </a:r>
            <a:endParaRPr lang="en-US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6471140" cy="350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1" y="3508347"/>
            <a:ext cx="6324600" cy="3349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997095">
            <a:off x="545867" y="553346"/>
            <a:ext cx="5329835" cy="399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33147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01608">
            <a:off x="3002013" y="402237"/>
            <a:ext cx="5853917" cy="439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5814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64000" y="3048000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05400" y="1524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5400000">
            <a:off x="-14025" y="3559428"/>
            <a:ext cx="3769797" cy="282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45720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2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335280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2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572000" y="3269512"/>
            <a:ext cx="4572000" cy="358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47775857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7)">
                                      <p:cBhvr>
                                        <p:cTn id="6" dur="54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6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4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7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What is the Purpose of Senior NOW?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831848"/>
            <a:ext cx="8503920" cy="2282952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 community based partnership to provide seniors with science based nutrition and medication support and education to promote healthy behavior and successful aging. 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04800" y="2514600"/>
            <a:ext cx="8503920" cy="2514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800" i="1" dirty="0" smtClean="0"/>
              <a:t>Thank you to our Partners and Participants for making this possible. </a:t>
            </a:r>
            <a:endParaRPr lang="en-US" sz="4800" i="1" dirty="0"/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How is it Possible?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493837"/>
            <a:ext cx="8382000" cy="4906963"/>
          </a:xfrm>
        </p:spPr>
        <p:txBody>
          <a:bodyPr>
            <a:normAutofit/>
          </a:bodyPr>
          <a:lstStyle/>
          <a:p>
            <a:r>
              <a:rPr lang="en-US" dirty="0" smtClean="0"/>
              <a:t>Partnerships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Broward County Elderly and Veterans Services Division 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Broward County Transit 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Center for Hearing and Communication 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Center for Independent Living 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Florida Introduces Physical Activity and Nutrition to Youth (FLIPANY)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Florida Atlantic University 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Lighthouse of Broward 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Senior Volunteer Services 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Sun Trolley 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How is it Possible?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Funded by United Way 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grant for pilot study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 smtClean="0"/>
              <a:t>Benefits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Not income driven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Targets seniors not eligible for other senior assistance programs</a:t>
            </a:r>
          </a:p>
        </p:txBody>
      </p:sp>
      <p:pic>
        <p:nvPicPr>
          <p:cNvPr id="19458" name="Picture 2" descr="http://unitedwaytuscola.org/UnitedWayColor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9470" y="3962400"/>
            <a:ext cx="4598530" cy="1981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14400" y="59436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United Way of Broward County is a funded Community Impact Partner.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305800" cy="1143000"/>
          </a:xfrm>
        </p:spPr>
        <p:txBody>
          <a:bodyPr>
            <a:normAutofit/>
          </a:bodyPr>
          <a:lstStyle/>
          <a:p>
            <a:pPr>
              <a:tabLst>
                <a:tab pos="1379538" algn="l"/>
              </a:tabLst>
            </a:pPr>
            <a:r>
              <a:rPr lang="en-US" dirty="0" smtClean="0"/>
              <a:t> </a:t>
            </a:r>
            <a:r>
              <a:rPr lang="en-US" sz="3600" b="1" dirty="0" smtClean="0"/>
              <a:t>Program Components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46237"/>
            <a:ext cx="8458200" cy="4830763"/>
          </a:xfrm>
        </p:spPr>
        <p:txBody>
          <a:bodyPr>
            <a:normAutofit/>
          </a:bodyPr>
          <a:lstStyle/>
          <a:p>
            <a:r>
              <a:rPr lang="en-US" dirty="0" smtClean="0"/>
              <a:t>Nutritional Assessment</a:t>
            </a:r>
          </a:p>
          <a:p>
            <a:r>
              <a:rPr lang="en-US" dirty="0" smtClean="0"/>
              <a:t>Prescription Medication Education</a:t>
            </a:r>
          </a:p>
          <a:p>
            <a:r>
              <a:rPr lang="en-US" dirty="0" smtClean="0"/>
              <a:t>Nutrition Education conducted by RD (5 classes)</a:t>
            </a:r>
          </a:p>
          <a:p>
            <a:r>
              <a:rPr lang="en-US" dirty="0" smtClean="0"/>
              <a:t>Cooking Demonstration 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Nutritional Assessment</a:t>
            </a: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4495800" cy="373380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Mini Nutrition Assessment conducted by an Registered Dietitian  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used to develop an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individual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nutrition plan </a:t>
            </a:r>
          </a:p>
          <a:p>
            <a:pPr algn="ctr">
              <a:buNone/>
            </a:pPr>
            <a:endParaRPr lang="en-US" dirty="0"/>
          </a:p>
        </p:txBody>
      </p:sp>
      <p:pic>
        <p:nvPicPr>
          <p:cNvPr id="3074" name="Picture 2" descr="E:\Classes 2011\Margate Nutrition Class\Picture 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0200" y="1676400"/>
            <a:ext cx="33528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Prescription Medication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229600" cy="2057400"/>
          </a:xfrm>
        </p:spPr>
        <p:txBody>
          <a:bodyPr>
            <a:normAutofit/>
          </a:bodyPr>
          <a:lstStyle/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World Health Organization (WHO )assessment questionnaire to determine elder’s  Medication compliance and pinpoint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individualized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educational  needs for effective medication management.</a:t>
            </a:r>
          </a:p>
          <a:p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971800"/>
            <a:ext cx="45401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667000"/>
            <a:ext cx="26860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Nutrition Education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32004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Taught by a Registered Dietitian (RD)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</a:rPr>
              <a:t>5 Classes utilizing the Dietary Guidelines for Healthy Americans</a:t>
            </a:r>
          </a:p>
          <a:p>
            <a:r>
              <a:rPr lang="en-US" dirty="0" smtClean="0"/>
              <a:t>Includes a Grocery Store Tour to illustrate Class Principles</a:t>
            </a:r>
            <a:endParaRPr lang="en-US" dirty="0"/>
          </a:p>
        </p:txBody>
      </p:sp>
      <p:pic>
        <p:nvPicPr>
          <p:cNvPr id="2050" name="Picture 2" descr="E:\24 Hr Fit Sunrise\DSCF1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Cooking Demonstration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93837"/>
            <a:ext cx="4114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Taught by a Chef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Demonstration of healthy, quick and simple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meals and snacks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Portioned for 1-2 people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Easy preparation and clean up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Seniors are taught preparation shortcuts  and use of  healthy convenience foods throughout cooking presentation 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6" name="Picture 2" descr="E:\24 Hr Fit Sunrise\DSCF13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2057400"/>
            <a:ext cx="3860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848</TotalTime>
  <Words>515</Words>
  <Application>Microsoft Office PowerPoint</Application>
  <PresentationFormat>On-screen Show (4:3)</PresentationFormat>
  <Paragraphs>82</Paragraphs>
  <Slides>20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Civic</vt:lpstr>
      <vt:lpstr>Senior Nutrition and Optimal Wellness </vt:lpstr>
      <vt:lpstr>What is the Purpose of Senior NOW?</vt:lpstr>
      <vt:lpstr>How is it Possible?</vt:lpstr>
      <vt:lpstr>How is it Possible?</vt:lpstr>
      <vt:lpstr> Program Components</vt:lpstr>
      <vt:lpstr>Nutritional Assessment  </vt:lpstr>
      <vt:lpstr>Prescription Medication Education</vt:lpstr>
      <vt:lpstr>Nutrition Education</vt:lpstr>
      <vt:lpstr>Cooking Demonstration</vt:lpstr>
      <vt:lpstr>Improvements</vt:lpstr>
      <vt:lpstr>Impact thus Far</vt:lpstr>
      <vt:lpstr>Sustainability</vt:lpstr>
      <vt:lpstr>Success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BMOW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 NOW</dc:title>
  <dc:creator>BMOW</dc:creator>
  <cp:lastModifiedBy>Erika Kelly</cp:lastModifiedBy>
  <cp:revision>123</cp:revision>
  <dcterms:created xsi:type="dcterms:W3CDTF">2012-05-29T15:05:18Z</dcterms:created>
  <dcterms:modified xsi:type="dcterms:W3CDTF">2012-05-31T17:18:22Z</dcterms:modified>
</cp:coreProperties>
</file>